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21"/>
  </p:notesMasterIdLst>
  <p:handoutMasterIdLst>
    <p:handoutMasterId r:id="rId22"/>
  </p:handoutMasterIdLst>
  <p:sldIdLst>
    <p:sldId id="256" r:id="rId9"/>
    <p:sldId id="335" r:id="rId10"/>
    <p:sldId id="333" r:id="rId11"/>
    <p:sldId id="336" r:id="rId12"/>
    <p:sldId id="334" r:id="rId13"/>
    <p:sldId id="337" r:id="rId14"/>
    <p:sldId id="338" r:id="rId15"/>
    <p:sldId id="344" r:id="rId16"/>
    <p:sldId id="341" r:id="rId17"/>
    <p:sldId id="339" r:id="rId18"/>
    <p:sldId id="342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63E"/>
    <a:srgbClr val="FFFDF8"/>
    <a:srgbClr val="996633"/>
    <a:srgbClr val="72AF2F"/>
    <a:srgbClr val="00CC00"/>
    <a:srgbClr val="FFFFFF"/>
    <a:srgbClr val="DC582A"/>
    <a:srgbClr val="1A3F82"/>
    <a:srgbClr val="22222A"/>
    <a:srgbClr val="5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4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141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21/08/2025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1A52-0A7B-EF54-AAAB-86B67EA7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513A-E3D3-E474-D0E9-452778C2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1A36F-1E6D-FD26-6561-B8BC9B995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With</a:t>
            </a:r>
            <a:r>
              <a:rPr lang="fr-FR" dirty="0"/>
              <a:t> the help of the </a:t>
            </a:r>
            <a:r>
              <a:rPr lang="fr-FR" dirty="0" err="1"/>
              <a:t>psychology</a:t>
            </a:r>
            <a:r>
              <a:rPr lang="fr-FR"/>
              <a:t> software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379D8-A103-4F60-F9CC-8AE4D9F34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8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F5B4-4F5F-2EF3-AD6C-4E1F0482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943AA-E192-80F6-D4DA-9937D59F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32F95-D336-A2C9-6EF8-0AF8222A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https://canvas.sussex.ac.uk/courses/3317/pages/participating-in-research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E0D6-753E-D60B-031E-7E2763FC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C432-13CB-2C4B-5EB3-76FD1690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68B4-2FEB-B2F0-F403-65E61E589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51E81-20F7-F5E7-95D5-08467830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86FD-8F91-9F68-9103-B0FFE12CC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81D1-E5D5-7BAB-9D45-1D2ACD5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B8DC8-FBAD-ACEC-B6A2-C648B6C6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16495-8AC3-451C-0C66-B79182CA9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People like to know about people, e.g., star of the week in the bulletin became arguably one of the fav part.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C9CA-76F0-A504-165B-8E4B6667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43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B093-53D1-2D0C-813F-F4917DB9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0A2F4-18D0-32C1-141C-AFB5B2A0C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D4643-C1F1-5685-9092-67B5B95DA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88C60-AF10-CD9F-29CC-D7CE935D4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8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implementing</a:t>
            </a:r>
            <a:r>
              <a:rPr lang="fr-FR" dirty="0"/>
              <a:t> feedback</a:t>
            </a:r>
          </a:p>
          <a:p>
            <a:endParaRPr lang="fr-FR" dirty="0"/>
          </a:p>
          <a:p>
            <a:r>
              <a:rPr lang="fr-FR" dirty="0"/>
              <a:t>~15%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enjoyment</a:t>
            </a:r>
            <a:r>
              <a:rPr lang="fr-FR" dirty="0"/>
              <a:t> for SONA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781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A9F8-748E-835A-AAB2-5267F446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1F961-6FC3-A2E2-1491-28309EF14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D712-6FE9-2FAF-7386-492E3A7A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JennifR</a:t>
            </a:r>
            <a:r>
              <a:rPr lang="fr-FR" dirty="0"/>
              <a:t>: « </a:t>
            </a:r>
            <a:r>
              <a:rPr lang="en-GB" dirty="0"/>
              <a:t>The idea was to build a few topic-focused studies - like a cog study, a social study, etc. - not only to avoid accessibility restrictions but also so that there would be a large pool of data for dissertation students to use, as there's also a workload equality issue for (particularly) E&amp;S staff who are more likely to have no lab, no PhD/postdocs, no backlog of data, and no existing infrastructure to easily help their dissertation students do data collection.”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837B-95AD-A49D-A137-D9A883A85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91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44BA6-C19D-FEC1-F054-4C7B2A26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FB7B2-AA80-3427-2FF9-876E47941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1B1C4-DFE1-20D1-6327-8F14D349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Benefits and the penalties must be transparent, eloquent, and immediate. 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current system of “flagged” for no-shows is obscure and does not act as a deterrent.</a:t>
            </a:r>
          </a:p>
          <a:p>
            <a:endParaRPr lang="en-GB" dirty="0"/>
          </a:p>
          <a:p>
            <a:r>
              <a:rPr lang="en-GB" dirty="0"/>
              <a:t>The attention checks should be reasonable (if &gt; 25% failure, it’s probably that it’s too hard) -&gt; action V on good study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8A861-CCB2-D53F-3559-D9FA4E1FF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75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9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468" y="1009650"/>
            <a:ext cx="10025063" cy="1013114"/>
          </a:xfrm>
        </p:spPr>
        <p:txBody>
          <a:bodyPr>
            <a:normAutofit/>
          </a:bodyPr>
          <a:lstStyle/>
          <a:p>
            <a:r>
              <a:rPr lang="en-GB" sz="5400" dirty="0"/>
              <a:t>Improving SONA Experience</a:t>
            </a:r>
            <a:endParaRPr lang="en-US" sz="4800" dirty="0"/>
          </a:p>
        </p:txBody>
      </p:sp>
      <p:pic>
        <p:nvPicPr>
          <p:cNvPr id="1026" name="Picture 2" descr="Is it Time to Rethink… &quot;Low-hanging Fruit&quot;? | Equal Experts">
            <a:extLst>
              <a:ext uri="{FF2B5EF4-FFF2-40B4-BE49-F238E27FC236}">
                <a16:creationId xmlns:a16="http://schemas.microsoft.com/office/drawing/2014/main" id="{317427C6-9CB0-1F11-DADB-C475E411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54" y="2436667"/>
            <a:ext cx="4087091" cy="25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00CA-C68C-AF0D-0643-64927C92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EEC-31CB-2F2A-DDC7-8CB8D298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37482-EB82-FD71-B202-92B985BB1C6A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9641-50A0-266E-8ECF-141275D002E2}"/>
              </a:ext>
            </a:extLst>
          </p:cNvPr>
          <p:cNvSpPr/>
          <p:nvPr/>
        </p:nvSpPr>
        <p:spPr>
          <a:xfrm>
            <a:off x="96981" y="1661872"/>
            <a:ext cx="5430981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Currently</a:t>
            </a:r>
            <a:r>
              <a:rPr lang="en-GB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After 1 no-show: -1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After 2 no-shows, account gets locked + threatening email</a:t>
            </a:r>
          </a:p>
          <a:p>
            <a:endParaRPr lang="en-GB" b="1" dirty="0"/>
          </a:p>
          <a:p>
            <a:r>
              <a:rPr lang="en-GB" b="1" dirty="0"/>
              <a:t>Make the penalty </a:t>
            </a:r>
            <a:r>
              <a:rPr lang="en-GB" b="1" u="sng" dirty="0"/>
              <a:t>transparent, explicit, and immediately tangible</a:t>
            </a:r>
            <a:r>
              <a:rPr lang="en-GB" b="1" dirty="0"/>
              <a:t> with </a:t>
            </a:r>
            <a:r>
              <a:rPr lang="en-GB" b="1" u="sng" dirty="0"/>
              <a:t>objective</a:t>
            </a:r>
            <a:r>
              <a:rPr lang="en-GB" b="1" dirty="0"/>
              <a:t> criteria</a:t>
            </a:r>
            <a:r>
              <a:rPr lang="en-GB" b="1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No-shows (in-person)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effort (failed attention checks)</a:t>
            </a:r>
          </a:p>
          <a:p>
            <a:endParaRPr lang="en-GB" b="1" dirty="0"/>
          </a:p>
          <a:p>
            <a:r>
              <a:rPr lang="en-GB" b="1" u="sng" dirty="0"/>
              <a:t>Enforce</a:t>
            </a:r>
            <a:r>
              <a:rPr lang="en-GB" b="1" dirty="0"/>
              <a:t> penalties</a:t>
            </a:r>
          </a:p>
          <a:p>
            <a:pPr marL="342900" indent="-342900">
              <a:buAutoNum type="arabicParenR"/>
            </a:pPr>
            <a:r>
              <a:rPr lang="en-GB" dirty="0"/>
              <a:t>No auto-crediting (conditional crediting instead)</a:t>
            </a:r>
          </a:p>
          <a:p>
            <a:pPr marL="342900" indent="-342900">
              <a:buAutoNum type="arabicParenR"/>
            </a:pPr>
            <a:r>
              <a:rPr lang="en-GB" dirty="0"/>
              <a:t>System of negative credits as a penalty (flat rate of -1 to avoid being overly harsh)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2DC82B-28C1-51B6-8DC5-622B07990716}"/>
              </a:ext>
            </a:extLst>
          </p:cNvPr>
          <p:cNvSpPr/>
          <p:nvPr/>
        </p:nvSpPr>
        <p:spPr>
          <a:xfrm>
            <a:off x="9400308" y="1898072"/>
            <a:ext cx="2237509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+3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05475-1232-0479-9EC5-7266BCCAD413}"/>
              </a:ext>
            </a:extLst>
          </p:cNvPr>
          <p:cNvSpPr/>
          <p:nvPr/>
        </p:nvSpPr>
        <p:spPr>
          <a:xfrm>
            <a:off x="9400308" y="2964872"/>
            <a:ext cx="2237509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0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89F88-1C8F-E22A-A59B-1CA7A606A280}"/>
              </a:ext>
            </a:extLst>
          </p:cNvPr>
          <p:cNvSpPr/>
          <p:nvPr/>
        </p:nvSpPr>
        <p:spPr>
          <a:xfrm>
            <a:off x="9400308" y="4080163"/>
            <a:ext cx="2237509" cy="9144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-1 </a:t>
            </a:r>
            <a:r>
              <a:rPr lang="fr-FR" b="1" dirty="0" err="1"/>
              <a:t>credits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1BCD0-3C86-451D-6847-DA8740AC1AE3}"/>
              </a:ext>
            </a:extLst>
          </p:cNvPr>
          <p:cNvSpPr/>
          <p:nvPr/>
        </p:nvSpPr>
        <p:spPr>
          <a:xfrm>
            <a:off x="6726382" y="5196609"/>
            <a:ext cx="4911435" cy="152977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Of course,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keep</a:t>
            </a:r>
            <a:r>
              <a:rPr lang="fr-FR" sz="1200" dirty="0"/>
              <a:t> </a:t>
            </a:r>
            <a:r>
              <a:rPr lang="fr-FR" sz="1200" dirty="0" err="1"/>
              <a:t>some</a:t>
            </a:r>
            <a:r>
              <a:rPr lang="fr-FR" sz="1200" dirty="0"/>
              <a:t> </a:t>
            </a:r>
            <a:r>
              <a:rPr lang="fr-FR" sz="1200" dirty="0" err="1"/>
              <a:t>flexibility</a:t>
            </a:r>
            <a:r>
              <a:rPr lang="fr-FR" sz="1200" dirty="0"/>
              <a:t> (i.e., </a:t>
            </a:r>
            <a:r>
              <a:rPr lang="fr-FR" sz="1200" dirty="0" err="1"/>
              <a:t>crediting</a:t>
            </a:r>
            <a:r>
              <a:rPr lang="fr-FR" sz="1200" dirty="0"/>
              <a:t> </a:t>
            </a:r>
            <a:r>
              <a:rPr lang="fr-FR" sz="1200" dirty="0" err="1"/>
              <a:t>happens</a:t>
            </a:r>
            <a:r>
              <a:rPr lang="fr-FR" sz="1200" dirty="0"/>
              <a:t> at the </a:t>
            </a:r>
            <a:r>
              <a:rPr lang="fr-FR" sz="1200" dirty="0" err="1"/>
              <a:t>researcher’s</a:t>
            </a:r>
            <a:r>
              <a:rPr lang="fr-FR" sz="1200" dirty="0"/>
              <a:t> </a:t>
            </a:r>
            <a:r>
              <a:rPr lang="fr-FR" sz="1200" dirty="0" err="1"/>
              <a:t>discretion</a:t>
            </a:r>
            <a:r>
              <a:rPr lang="fr-FR" sz="1200" dirty="0"/>
              <a:t>) for </a:t>
            </a:r>
            <a:r>
              <a:rPr lang="fr-FR" sz="1200" dirty="0" err="1"/>
              <a:t>particular</a:t>
            </a:r>
            <a:r>
              <a:rPr lang="fr-FR" sz="1200" dirty="0"/>
              <a:t> cases</a:t>
            </a:r>
          </a:p>
          <a:p>
            <a:endParaRPr lang="fr-FR" sz="1200" dirty="0"/>
          </a:p>
          <a:p>
            <a:r>
              <a:rPr lang="fr-FR" sz="1200" b="1" u="sng" dirty="0"/>
              <a:t>Participant complaints:</a:t>
            </a:r>
          </a:p>
          <a:p>
            <a:r>
              <a:rPr lang="fr-FR" sz="1200" dirty="0"/>
              <a:t>« I </a:t>
            </a:r>
            <a:r>
              <a:rPr lang="fr-FR" sz="1200" dirty="0" err="1"/>
              <a:t>did</a:t>
            </a:r>
            <a:r>
              <a:rPr lang="fr-FR" sz="1200" dirty="0"/>
              <a:t> do </a:t>
            </a:r>
            <a:r>
              <a:rPr lang="fr-FR" sz="1200" dirty="0" err="1"/>
              <a:t>it</a:t>
            </a:r>
            <a:r>
              <a:rPr lang="fr-FR" sz="1200" dirty="0"/>
              <a:t> </a:t>
            </a:r>
            <a:r>
              <a:rPr lang="fr-FR" sz="1200" dirty="0" err="1"/>
              <a:t>properly</a:t>
            </a:r>
            <a:r>
              <a:rPr lang="fr-FR" sz="1200" dirty="0"/>
              <a:t> but I </a:t>
            </a:r>
            <a:r>
              <a:rPr lang="fr-FR" sz="1200" dirty="0" err="1"/>
              <a:t>had</a:t>
            </a:r>
            <a:r>
              <a:rPr lang="fr-FR" sz="1200" dirty="0"/>
              <a:t> a </a:t>
            </a:r>
            <a:r>
              <a:rPr lang="fr-FR" sz="1200" dirty="0" err="1"/>
              <a:t>technical</a:t>
            </a:r>
            <a:r>
              <a:rPr lang="fr-FR" sz="1200" dirty="0"/>
              <a:t> issue »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 dirty="0"/>
              <a:t>Participants </a:t>
            </a:r>
            <a:r>
              <a:rPr lang="fr-FR" sz="1200" dirty="0" err="1"/>
              <a:t>should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instructed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a </a:t>
            </a:r>
            <a:r>
              <a:rPr lang="fr-FR" sz="1200" dirty="0" err="1"/>
              <a:t>screenshot</a:t>
            </a:r>
            <a:r>
              <a:rPr lang="fr-FR" sz="1200" dirty="0"/>
              <a:t> of the validation screen &amp; </a:t>
            </a:r>
            <a:r>
              <a:rPr lang="fr-FR" sz="1200" dirty="0" err="1"/>
              <a:t>any</a:t>
            </a:r>
            <a:r>
              <a:rPr lang="fr-FR" sz="1200" dirty="0"/>
              <a:t> </a:t>
            </a:r>
            <a:r>
              <a:rPr lang="fr-FR" sz="1200" dirty="0" err="1"/>
              <a:t>technical</a:t>
            </a:r>
            <a:r>
              <a:rPr lang="fr-FR" sz="1200" dirty="0"/>
              <a:t> issue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B3579-113E-0426-CDB7-59FCA05E718C}"/>
              </a:ext>
            </a:extLst>
          </p:cNvPr>
          <p:cNvSpPr/>
          <p:nvPr/>
        </p:nvSpPr>
        <p:spPr>
          <a:xfrm>
            <a:off x="5572989" y="2670622"/>
            <a:ext cx="3238502" cy="17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passed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 no-show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No feedback (</a:t>
            </a:r>
            <a:r>
              <a:rPr lang="fr-FR" i="1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fr-FR" i="1" dirty="0">
                <a:solidFill>
                  <a:schemeClr val="bg2">
                    <a:lumMod val="75000"/>
                  </a:schemeClr>
                </a:solidFill>
              </a:rPr>
              <a:t> action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checks </a:t>
            </a:r>
            <a:r>
              <a:rPr lang="fr-FR" dirty="0" err="1"/>
              <a:t>failed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In-</a:t>
            </a:r>
            <a:r>
              <a:rPr lang="fr-FR" dirty="0" err="1"/>
              <a:t>person</a:t>
            </a:r>
            <a:r>
              <a:rPr lang="fr-FR" dirty="0"/>
              <a:t> no-show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D0270-28BE-5C27-62A4-F64E68CD964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596745" y="2355272"/>
            <a:ext cx="803563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9EAAF8-CF36-4256-9373-A7F4EBCC0E3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402782" y="3283528"/>
            <a:ext cx="997526" cy="138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87B31D-8CDF-C328-35C6-AEEE815EC65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62109" y="3879272"/>
            <a:ext cx="838199" cy="65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AE7391-33A5-7E85-3721-C79C7EDC9BE7}"/>
              </a:ext>
            </a:extLst>
          </p:cNvPr>
          <p:cNvCxnSpPr>
            <a:cxnSpLocks/>
          </p:cNvCxnSpPr>
          <p:nvPr/>
        </p:nvCxnSpPr>
        <p:spPr>
          <a:xfrm>
            <a:off x="8596745" y="4170218"/>
            <a:ext cx="803563" cy="547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71D23-EF24-F1F4-678D-FD509E298C67}"/>
              </a:ext>
            </a:extLst>
          </p:cNvPr>
          <p:cNvCxnSpPr>
            <a:cxnSpLocks/>
          </p:cNvCxnSpPr>
          <p:nvPr/>
        </p:nvCxnSpPr>
        <p:spPr>
          <a:xfrm>
            <a:off x="8749145" y="3574472"/>
            <a:ext cx="651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8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FD4F7-33EA-734A-F69B-054E886A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3F5-219D-4780-494B-A7E412BE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V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A0C30-6539-CA9D-D7DF-0B977FD3D958}"/>
              </a:ext>
            </a:extLst>
          </p:cNvPr>
          <p:cNvSpPr/>
          <p:nvPr/>
        </p:nvSpPr>
        <p:spPr>
          <a:xfrm>
            <a:off x="214746" y="396010"/>
            <a:ext cx="2639289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researchers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769ED-5375-A434-229C-264E99E32F0C}"/>
              </a:ext>
            </a:extLst>
          </p:cNvPr>
          <p:cNvSpPr/>
          <p:nvPr/>
        </p:nvSpPr>
        <p:spPr>
          <a:xfrm>
            <a:off x="96981" y="1661872"/>
            <a:ext cx="5437909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SONA training</a:t>
            </a:r>
          </a:p>
          <a:p>
            <a:endParaRPr lang="en-GB" b="1" dirty="0"/>
          </a:p>
          <a:p>
            <a:r>
              <a:rPr lang="en-GB" b="1" dirty="0"/>
              <a:t>“Build good online studies” workshops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Learn how to set-up conditional crediting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How to set-up feedbacks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as part of the MORSE </a:t>
            </a:r>
            <a:r>
              <a:rPr lang="en-GB" sz="1100" dirty="0"/>
              <a:t>(Methods for Open and Reproducible Science) </a:t>
            </a:r>
            <a:r>
              <a:rPr lang="en-GB" dirty="0"/>
              <a:t>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Mandatory workshop part of the PhD induction?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Supported by the research technicians?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Martha + 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b="1" dirty="0"/>
          </a:p>
        </p:txBody>
      </p:sp>
      <p:pic>
        <p:nvPicPr>
          <p:cNvPr id="1026" name="Picture 2" descr="What is a workshop? - Blog">
            <a:extLst>
              <a:ext uri="{FF2B5EF4-FFF2-40B4-BE49-F238E27FC236}">
                <a16:creationId xmlns:a16="http://schemas.microsoft.com/office/drawing/2014/main" id="{5EF86A62-C0D9-5449-BB7B-D0D1635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47" y="2301899"/>
            <a:ext cx="4512019" cy="37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8AEA-F49D-204E-5E84-848D4903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9045F-5769-DF83-1253-7B90024E4787}"/>
              </a:ext>
            </a:extLst>
          </p:cNvPr>
          <p:cNvSpPr/>
          <p:nvPr/>
        </p:nvSpPr>
        <p:spPr>
          <a:xfrm>
            <a:off x="900544" y="1482436"/>
            <a:ext cx="6144492" cy="404552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C00000"/>
                </a:solidFill>
              </a:rPr>
              <a:t>Action I: « </a:t>
            </a:r>
            <a:r>
              <a:rPr lang="fr-FR" b="1" dirty="0" err="1">
                <a:solidFill>
                  <a:srgbClr val="C00000"/>
                </a:solidFill>
              </a:rPr>
              <a:t>Meet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researcher</a:t>
            </a:r>
            <a:r>
              <a:rPr lang="fr-FR" b="1" dirty="0">
                <a:solidFill>
                  <a:srgbClr val="C00000"/>
                </a:solidFill>
              </a:rPr>
              <a:t> </a:t>
            </a:r>
            <a:r>
              <a:rPr lang="fr-FR" dirty="0">
                <a:solidFill>
                  <a:srgbClr val="C00000"/>
                </a:solidFill>
              </a:rPr>
              <a:t>» page</a:t>
            </a:r>
          </a:p>
          <a:p>
            <a:r>
              <a:rPr lang="fr-FR" dirty="0"/>
              <a:t>	</a:t>
            </a:r>
            <a:r>
              <a:rPr lang="fr-FR" sz="1100" i="1" dirty="0"/>
              <a:t>Participants </a:t>
            </a:r>
            <a:r>
              <a:rPr lang="fr-FR" sz="1100" i="1" dirty="0" err="1"/>
              <a:t>get</a:t>
            </a:r>
            <a:r>
              <a:rPr lang="fr-FR" sz="1100" i="1" dirty="0"/>
              <a:t> to know </a:t>
            </a:r>
            <a:r>
              <a:rPr lang="fr-FR" sz="1100" i="1" dirty="0" err="1"/>
              <a:t>who’s</a:t>
            </a:r>
            <a:r>
              <a:rPr lang="fr-FR" sz="1100" i="1" dirty="0"/>
              <a:t> </a:t>
            </a:r>
            <a:r>
              <a:rPr lang="fr-FR" sz="1100" i="1" dirty="0" err="1"/>
              <a:t>behind</a:t>
            </a:r>
            <a:r>
              <a:rPr lang="fr-FR" sz="1100" i="1" dirty="0"/>
              <a:t> the </a:t>
            </a:r>
            <a:r>
              <a:rPr lang="fr-FR" sz="1100" i="1" dirty="0" err="1"/>
              <a:t>study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C000"/>
                </a:solidFill>
              </a:rPr>
              <a:t>Action II: </a:t>
            </a:r>
            <a:r>
              <a:rPr lang="fr-FR" b="1" dirty="0" err="1">
                <a:solidFill>
                  <a:srgbClr val="FFC000"/>
                </a:solidFill>
              </a:rPr>
              <a:t>Mandatory</a:t>
            </a:r>
            <a:r>
              <a:rPr lang="fr-FR" b="1" dirty="0">
                <a:solidFill>
                  <a:srgbClr val="FFC000"/>
                </a:solidFill>
              </a:rPr>
              <a:t> Feedback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Participants must </a:t>
            </a:r>
            <a:r>
              <a:rPr lang="fr-FR" sz="1100" i="1" dirty="0" err="1"/>
              <a:t>share</a:t>
            </a:r>
            <a:r>
              <a:rPr lang="fr-FR" sz="1100" i="1" dirty="0"/>
              <a:t> </a:t>
            </a:r>
            <a:r>
              <a:rPr lang="fr-FR" sz="1100" i="1" dirty="0" err="1"/>
              <a:t>their</a:t>
            </a:r>
            <a:r>
              <a:rPr lang="fr-FR" sz="1100" i="1" dirty="0"/>
              <a:t> </a:t>
            </a:r>
            <a:r>
              <a:rPr lang="fr-FR" sz="1100" i="1" dirty="0" err="1"/>
              <a:t>experience</a:t>
            </a:r>
            <a:r>
              <a:rPr lang="fr-FR" sz="1100" i="1" dirty="0"/>
              <a:t> and </a:t>
            </a:r>
            <a:r>
              <a:rPr lang="fr-FR" sz="1100" i="1" dirty="0" err="1"/>
              <a:t>suggests</a:t>
            </a:r>
            <a:r>
              <a:rPr lang="fr-FR" sz="1100" i="1" dirty="0"/>
              <a:t> </a:t>
            </a:r>
            <a:r>
              <a:rPr lang="fr-FR" sz="1100" i="1" dirty="0" err="1"/>
              <a:t>improvements</a:t>
            </a:r>
            <a:endParaRPr lang="fr-FR" sz="1100" i="1" dirty="0"/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B050"/>
                </a:solidFill>
              </a:rPr>
              <a:t>Action III: </a:t>
            </a:r>
            <a:r>
              <a:rPr lang="fr-FR" b="1" dirty="0" err="1">
                <a:solidFill>
                  <a:srgbClr val="00B050"/>
                </a:solidFill>
              </a:rPr>
              <a:t>Less</a:t>
            </a:r>
            <a:r>
              <a:rPr lang="fr-FR" b="1" dirty="0">
                <a:solidFill>
                  <a:srgbClr val="00B050"/>
                </a:solidFill>
              </a:rPr>
              <a:t> inclusion </a:t>
            </a:r>
            <a:r>
              <a:rPr lang="fr-FR" b="1" dirty="0" err="1">
                <a:solidFill>
                  <a:srgbClr val="00B050"/>
                </a:solidFill>
              </a:rPr>
              <a:t>criteria</a:t>
            </a:r>
            <a:endParaRPr lang="fr-FR" dirty="0">
              <a:solidFill>
                <a:srgbClr val="00B05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 err="1"/>
              <a:t>Researchers</a:t>
            </a:r>
            <a:r>
              <a:rPr lang="fr-FR" sz="1100" i="1" dirty="0"/>
              <a:t> can </a:t>
            </a:r>
            <a:r>
              <a:rPr lang="fr-FR" sz="1100" i="1" dirty="0" err="1"/>
              <a:t>exclude</a:t>
            </a:r>
            <a:r>
              <a:rPr lang="fr-FR" sz="1100" i="1" dirty="0"/>
              <a:t> participants a posteriori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70C0"/>
                </a:solidFill>
              </a:rPr>
              <a:t>Action IV: </a:t>
            </a:r>
            <a:r>
              <a:rPr lang="fr-FR" b="1" dirty="0" err="1">
                <a:solidFill>
                  <a:srgbClr val="0070C0"/>
                </a:solidFill>
              </a:rPr>
              <a:t>Enforced</a:t>
            </a:r>
            <a:r>
              <a:rPr lang="fr-FR" b="1" dirty="0">
                <a:solidFill>
                  <a:srgbClr val="0070C0"/>
                </a:solidFill>
              </a:rPr>
              <a:t> Explicit Penalties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Minus </a:t>
            </a:r>
            <a:r>
              <a:rPr lang="fr-FR" sz="1100" i="1" dirty="0" err="1"/>
              <a:t>credits</a:t>
            </a:r>
            <a:r>
              <a:rPr lang="fr-FR" sz="1100" i="1" dirty="0"/>
              <a:t> if </a:t>
            </a:r>
            <a:r>
              <a:rPr lang="fr-FR" sz="1100" i="1" dirty="0" err="1"/>
              <a:t>low</a:t>
            </a:r>
            <a:r>
              <a:rPr lang="fr-FR" sz="1100" i="1" dirty="0"/>
              <a:t>-effort participations or in-</a:t>
            </a:r>
            <a:r>
              <a:rPr lang="fr-FR" sz="1100" i="1" dirty="0" err="1"/>
              <a:t>person</a:t>
            </a:r>
            <a:r>
              <a:rPr lang="fr-FR" sz="1100" i="1" dirty="0"/>
              <a:t> no-shows</a:t>
            </a:r>
          </a:p>
          <a:p>
            <a:endParaRPr lang="fr-FR" sz="11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7030A0"/>
                </a:solidFill>
              </a:rPr>
              <a:t>Action V: </a:t>
            </a:r>
            <a:r>
              <a:rPr lang="fr-FR" b="1" dirty="0">
                <a:solidFill>
                  <a:srgbClr val="7030A0"/>
                </a:solidFill>
              </a:rPr>
              <a:t>Staff Training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dirty="0"/>
              <a:t>	</a:t>
            </a:r>
            <a:r>
              <a:rPr lang="fr-FR" sz="1100" i="1" dirty="0"/>
              <a:t>Help </a:t>
            </a:r>
            <a:r>
              <a:rPr lang="fr-FR" sz="1100" i="1" dirty="0" err="1"/>
              <a:t>researchers</a:t>
            </a:r>
            <a:r>
              <a:rPr lang="fr-FR" sz="1100" i="1" dirty="0"/>
              <a:t> design and </a:t>
            </a:r>
            <a:r>
              <a:rPr lang="fr-FR" sz="1100" i="1" dirty="0" err="1"/>
              <a:t>implement</a:t>
            </a:r>
            <a:r>
              <a:rPr lang="fr-FR" sz="1100" i="1" dirty="0"/>
              <a:t> good SONA </a:t>
            </a:r>
            <a:r>
              <a:rPr lang="fr-FR" sz="1100" i="1" dirty="0" err="1"/>
              <a:t>studies</a:t>
            </a:r>
            <a:endParaRPr lang="fr-FR" sz="1100" i="1" dirty="0"/>
          </a:p>
          <a:p>
            <a:endParaRPr lang="fr-FR" sz="11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30A602-D160-5E00-CA68-34B207A5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35" y="1482436"/>
            <a:ext cx="295275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57A927-8D79-3F9E-E7E1-7E6AFFE52544}"/>
              </a:ext>
            </a:extLst>
          </p:cNvPr>
          <p:cNvGrpSpPr/>
          <p:nvPr/>
        </p:nvGrpSpPr>
        <p:grpSpPr>
          <a:xfrm>
            <a:off x="8201891" y="3955472"/>
            <a:ext cx="2660074" cy="2771904"/>
            <a:chOff x="8201891" y="3955472"/>
            <a:chExt cx="2660074" cy="2771904"/>
          </a:xfrm>
        </p:grpSpPr>
        <p:pic>
          <p:nvPicPr>
            <p:cNvPr id="4" name="Picture 2" descr="Who Watches The Watchers (episode) | Memory Alpha | Fandom">
              <a:extLst>
                <a:ext uri="{FF2B5EF4-FFF2-40B4-BE49-F238E27FC236}">
                  <a16:creationId xmlns:a16="http://schemas.microsoft.com/office/drawing/2014/main" id="{A6895310-8CF7-829B-388B-65A3C45EB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931" y="3955472"/>
              <a:ext cx="2403994" cy="180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C8F9B7-A853-FDF3-BAA7-0BF9863FAB6C}"/>
                </a:ext>
              </a:extLst>
            </p:cNvPr>
            <p:cNvSpPr/>
            <p:nvPr/>
          </p:nvSpPr>
          <p:spPr>
            <a:xfrm>
              <a:off x="8201891" y="5569849"/>
              <a:ext cx="2660074" cy="1157527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u="sng" dirty="0"/>
                <a:t>Outstanding question:</a:t>
              </a:r>
            </a:p>
            <a:p>
              <a:endParaRPr lang="en-GB" b="1" dirty="0"/>
            </a:p>
            <a:p>
              <a:r>
                <a:rPr lang="en-GB" b="1" dirty="0"/>
                <a:t>Who checks that these actions are in-place?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3631-429F-0743-DF53-41FF1FDD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C2DF-1DDB-01EA-B4BB-F705D26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5BC7B-5DCC-F2AF-65F5-12B7E86D1FD9}"/>
              </a:ext>
            </a:extLst>
          </p:cNvPr>
          <p:cNvSpPr/>
          <p:nvPr/>
        </p:nvSpPr>
        <p:spPr>
          <a:xfrm>
            <a:off x="214747" y="1614056"/>
            <a:ext cx="11186934" cy="43434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Currently, all the studies participation is handled through the methods modules.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Y1S1: </a:t>
            </a:r>
            <a:r>
              <a:rPr lang="en-GB" sz="1600" b="1" dirty="0">
                <a:solidFill>
                  <a:schemeClr val="tx1"/>
                </a:solidFill>
              </a:rPr>
              <a:t>Psychology as a Science (PaaS)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>
                <a:solidFill>
                  <a:srgbClr val="00B050"/>
                </a:solidFill>
              </a:rPr>
              <a:t>2.5</a:t>
            </a:r>
            <a:r>
              <a:rPr lang="en-GB" sz="1600" dirty="0">
                <a:solidFill>
                  <a:schemeClr val="tx1"/>
                </a:solidFill>
              </a:rPr>
              <a:t>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Y1S2: </a:t>
            </a:r>
            <a:r>
              <a:rPr lang="en-GB" sz="1600" b="1" dirty="0">
                <a:solidFill>
                  <a:schemeClr val="tx1"/>
                </a:solidFill>
              </a:rPr>
              <a:t>Analysing Data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10%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20 SONA credits 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>
                <a:solidFill>
                  <a:srgbClr val="00B050"/>
                </a:solidFill>
              </a:rPr>
              <a:t>5</a:t>
            </a:r>
            <a:r>
              <a:rPr lang="en-GB" sz="1600" dirty="0">
                <a:solidFill>
                  <a:schemeClr val="tx1"/>
                </a:solidFill>
              </a:rPr>
              <a:t>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Y2S1: </a:t>
            </a:r>
            <a:r>
              <a:rPr lang="en-GB" sz="1600" b="1" dirty="0">
                <a:solidFill>
                  <a:schemeClr val="tx1"/>
                </a:solidFill>
              </a:rPr>
              <a:t>Discovering Statistics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>
                <a:solidFill>
                  <a:srgbClr val="00B050"/>
                </a:solidFill>
              </a:rPr>
              <a:t>2.5</a:t>
            </a:r>
            <a:r>
              <a:rPr lang="en-GB" sz="1600" dirty="0">
                <a:solidFill>
                  <a:schemeClr val="tx1"/>
                </a:solidFill>
              </a:rPr>
              <a:t> hours of participation)</a:t>
            </a:r>
          </a:p>
          <a:p>
            <a:r>
              <a:rPr lang="en-GB" sz="1600" dirty="0">
                <a:solidFill>
                  <a:schemeClr val="tx1"/>
                </a:solidFill>
              </a:rPr>
              <a:t>Y2S2: </a:t>
            </a:r>
            <a:r>
              <a:rPr lang="en-GB" sz="1600" b="1" dirty="0">
                <a:solidFill>
                  <a:schemeClr val="tx1"/>
                </a:solidFill>
              </a:rPr>
              <a:t>Quantitative and Qualitative Research Methods (QQM)</a:t>
            </a:r>
            <a:endParaRPr lang="en-GB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5% of overall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/>
                </a:solidFill>
              </a:rPr>
              <a:t>10 SONA credits 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>
                <a:solidFill>
                  <a:srgbClr val="00B050"/>
                </a:solidFill>
              </a:rPr>
              <a:t>2.5</a:t>
            </a:r>
            <a:r>
              <a:rPr lang="en-GB" sz="1600" dirty="0">
                <a:solidFill>
                  <a:schemeClr val="tx1"/>
                </a:solidFill>
              </a:rPr>
              <a:t> hours of participation)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20% of credits must be from </a:t>
            </a:r>
            <a:r>
              <a:rPr lang="en-GB" sz="1600" b="1" dirty="0">
                <a:solidFill>
                  <a:schemeClr val="tx1"/>
                </a:solidFill>
              </a:rPr>
              <a:t>in-person studies</a:t>
            </a:r>
            <a:r>
              <a:rPr lang="en-GB" sz="1600" dirty="0">
                <a:solidFill>
                  <a:schemeClr val="tx1"/>
                </a:solidFill>
              </a:rPr>
              <a:t> (or live Zoom studies) - unless disability support.</a:t>
            </a:r>
          </a:p>
          <a:p>
            <a:r>
              <a:rPr lang="en-GB" sz="1600" dirty="0">
                <a:solidFill>
                  <a:schemeClr val="tx1"/>
                </a:solidFill>
              </a:rPr>
              <a:t>Marks are pro-rated to the number of credits (e.g., having 75% of credits = 75% of the full mark)</a:t>
            </a:r>
          </a:p>
          <a:p>
            <a:r>
              <a:rPr lang="en-GB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272EE1-F1E2-A49B-A624-4E4A7714DBCC}"/>
              </a:ext>
            </a:extLst>
          </p:cNvPr>
          <p:cNvSpPr/>
          <p:nvPr/>
        </p:nvSpPr>
        <p:spPr>
          <a:xfrm>
            <a:off x="7301346" y="2313709"/>
            <a:ext cx="4495800" cy="22305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chemeClr val="tx1"/>
                </a:solidFill>
              </a:rPr>
              <a:t>Every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study</a:t>
            </a:r>
            <a:r>
              <a:rPr lang="fr-FR" sz="1400" dirty="0">
                <a:solidFill>
                  <a:schemeClr val="tx1"/>
                </a:solidFill>
              </a:rPr>
              <a:t> must </a:t>
            </a:r>
            <a:r>
              <a:rPr lang="fr-FR" sz="1400" dirty="0" err="1">
                <a:solidFill>
                  <a:schemeClr val="tx1"/>
                </a:solidFill>
              </a:rPr>
              <a:t>send</a:t>
            </a:r>
            <a:r>
              <a:rPr lang="fr-FR" sz="1400" dirty="0">
                <a:solidFill>
                  <a:schemeClr val="tx1"/>
                </a:solidFill>
              </a:rPr>
              <a:t> an email (</a:t>
            </a:r>
            <a:r>
              <a:rPr lang="fr-FR" sz="1400" dirty="0" err="1">
                <a:solidFill>
                  <a:schemeClr val="tx1"/>
                </a:solidFill>
              </a:rPr>
              <a:t>goes</a:t>
            </a:r>
            <a:r>
              <a:rPr lang="fr-FR" sz="1400" dirty="0">
                <a:solidFill>
                  <a:schemeClr val="tx1"/>
                </a:solidFill>
              </a:rPr>
              <a:t> to Ed) about:</a:t>
            </a:r>
          </a:p>
          <a:p>
            <a:pPr algn="ctr"/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1"/>
                </a:solidFill>
              </a:rPr>
              <a:t>Expected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sample</a:t>
            </a:r>
            <a:r>
              <a:rPr lang="fr-FR" sz="1400" dirty="0">
                <a:solidFill>
                  <a:schemeClr val="tx1"/>
                </a:solidFill>
              </a:rPr>
              <a:t>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Duration of the recrutement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solidFill>
                  <a:schemeClr val="tx1"/>
                </a:solidFill>
              </a:rPr>
              <a:t>Was</a:t>
            </a:r>
            <a:r>
              <a:rPr lang="fr-FR" sz="1400" dirty="0">
                <a:solidFill>
                  <a:schemeClr val="tx1"/>
                </a:solidFill>
              </a:rPr>
              <a:t> put in place to </a:t>
            </a:r>
            <a:r>
              <a:rPr lang="fr-FR" sz="1400" dirty="0" err="1">
                <a:solidFill>
                  <a:schemeClr val="tx1"/>
                </a:solidFill>
              </a:rPr>
              <a:t>gather</a:t>
            </a:r>
            <a:r>
              <a:rPr lang="fr-FR" sz="1400" dirty="0">
                <a:solidFill>
                  <a:schemeClr val="tx1"/>
                </a:solidFill>
              </a:rPr>
              <a:t> data on </a:t>
            </a:r>
            <a:r>
              <a:rPr lang="fr-FR" sz="1400" dirty="0" err="1">
                <a:solidFill>
                  <a:schemeClr val="tx1"/>
                </a:solidFill>
              </a:rPr>
              <a:t>studies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availabilities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668F3-477C-D9E3-F9EF-8CEA138D996B}"/>
              </a:ext>
            </a:extLst>
          </p:cNvPr>
          <p:cNvSpPr/>
          <p:nvPr/>
        </p:nvSpPr>
        <p:spPr>
          <a:xfrm>
            <a:off x="214747" y="1614055"/>
            <a:ext cx="5126180" cy="468283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students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the study”</a:t>
            </a:r>
            <a:r>
              <a:rPr lang="en-GB" dirty="0"/>
              <a:t>: The typical debriefing is often minimal and arguably, students don't care much.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“Learning about the research process”</a:t>
            </a:r>
            <a:r>
              <a:rPr lang="en-GB" dirty="0"/>
              <a:t>: No reflection around the participation. Potential benefits in terms of research experience not obvious to communicate to students </a:t>
            </a:r>
            <a:r>
              <a:rPr lang="en-GB" sz="1200" dirty="0"/>
              <a:t>(in general, students don't always see the immediate benefits of what they need to do).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Not enough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Especially for some groups </a:t>
            </a:r>
            <a:r>
              <a:rPr lang="en-GB" sz="1200" dirty="0"/>
              <a:t>(mature students, disorders,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Stressful &amp; frustrating 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F1205-875F-CDE9-918F-0A5F24EFF8F8}"/>
              </a:ext>
            </a:extLst>
          </p:cNvPr>
          <p:cNvSpPr/>
          <p:nvPr/>
        </p:nvSpPr>
        <p:spPr>
          <a:xfrm>
            <a:off x="6608617" y="1614055"/>
            <a:ext cx="5368636" cy="441267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u="sng" dirty="0"/>
              <a:t>For researchers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Bad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impact on poor researchers (PhD students/ECRs) who can't afford other platforms and rely on SONA data for their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Researchers/Participants Disconnection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 upstream feedback from the participant to the researcher. No opportunities for improvement of study design.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60491961-6B3A-FD58-EB43-1ABDE6BCDD1B}"/>
              </a:ext>
            </a:extLst>
          </p:cNvPr>
          <p:cNvSpPr/>
          <p:nvPr/>
        </p:nvSpPr>
        <p:spPr>
          <a:xfrm rot="1767421">
            <a:off x="4792429" y="1930604"/>
            <a:ext cx="2168308" cy="3351075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Gap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34DE1F-56F2-6E45-8F34-AAFFE995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B683-9C80-E9BA-4001-D0836F1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04DAD-E94E-8DEF-3974-B1004B3E2908}"/>
              </a:ext>
            </a:extLst>
          </p:cNvPr>
          <p:cNvSpPr/>
          <p:nvPr/>
        </p:nvSpPr>
        <p:spPr>
          <a:xfrm>
            <a:off x="214746" y="1614055"/>
            <a:ext cx="6054435" cy="4461163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What does Prolific do?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Flag participants that have been rejected (system of voluntary "return")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Ultimately risk of being banned from the platform</a:t>
            </a:r>
          </a:p>
          <a:p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2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45378"/>
            <a:ext cx="9144001" cy="1595004"/>
          </a:xfrm>
        </p:spPr>
        <p:txBody>
          <a:bodyPr>
            <a:normAutofit/>
          </a:bodyPr>
          <a:lstStyle/>
          <a:p>
            <a:r>
              <a:rPr lang="en-US" sz="4800" dirty="0"/>
              <a:t>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D2EB1-AFDB-9602-523C-1EEBEC10E92C}"/>
              </a:ext>
            </a:extLst>
          </p:cNvPr>
          <p:cNvSpPr/>
          <p:nvPr/>
        </p:nvSpPr>
        <p:spPr>
          <a:xfrm>
            <a:off x="2784765" y="830277"/>
            <a:ext cx="2819398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students?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EEF75-069A-7B05-32EB-4DB21D0E6B62}"/>
              </a:ext>
            </a:extLst>
          </p:cNvPr>
          <p:cNvSpPr/>
          <p:nvPr/>
        </p:nvSpPr>
        <p:spPr>
          <a:xfrm>
            <a:off x="6587836" y="830277"/>
            <a:ext cx="2819399" cy="219001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How to increase value for researchers?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5178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5FD9-8894-B58D-40F3-21C8A24F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F921-ADE4-A866-9A17-E6867EB4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78DE5-740C-5460-7B5C-00B6A4B286FE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40891-3F56-957A-D9ED-81753E04432B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Showcase the people behind the studies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Add one page at the end of experiments about researcher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r>
              <a:rPr lang="en-GB" dirty="0"/>
              <a:t>Each study must include a final page about the researcher (e.g., a PhD student) running the study, that says a few words about their background and career trajectory (how they ended up doing this study).</a:t>
            </a:r>
          </a:p>
          <a:p>
            <a:endParaRPr lang="en-GB" dirty="0"/>
          </a:p>
          <a:p>
            <a:r>
              <a:rPr lang="en-GB" u="sng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the connection with the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career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Humanize the studies </a:t>
            </a:r>
            <a:r>
              <a:rPr lang="en-GB" sz="1100" dirty="0"/>
              <a:t>(convey the idea to participants that real people depend on good data)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CD7D5-E9E2-08F3-AF26-7647631ADCAD}"/>
              </a:ext>
            </a:extLst>
          </p:cNvPr>
          <p:cNvSpPr/>
          <p:nvPr/>
        </p:nvSpPr>
        <p:spPr>
          <a:xfrm>
            <a:off x="7509162" y="1953491"/>
            <a:ext cx="4357255" cy="4565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-apple-system"/>
              </a:rPr>
              <a:t>Meet the researcher!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Hi, </a:t>
            </a:r>
            <a:r>
              <a:rPr lang="fr-FR" sz="1600" dirty="0" err="1">
                <a:solidFill>
                  <a:schemeClr val="tx1"/>
                </a:solidFill>
              </a:rPr>
              <a:t>I’m</a:t>
            </a:r>
            <a:r>
              <a:rPr lang="fr-FR" sz="1600" dirty="0">
                <a:solidFill>
                  <a:schemeClr val="tx1"/>
                </a:solidFill>
              </a:rPr>
              <a:t> Dom </a:t>
            </a:r>
            <a:r>
              <a:rPr lang="en-GB" sz="1600" b="1" i="0" dirty="0">
                <a:solidFill>
                  <a:srgbClr val="1F2328"/>
                </a:solidFill>
                <a:effectLst/>
                <a:latin typeface="-apple-system"/>
              </a:rPr>
              <a:t>👋</a:t>
            </a:r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GB" sz="1600" b="1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i="0" dirty="0">
                <a:solidFill>
                  <a:schemeClr val="tx1"/>
                </a:solidFill>
                <a:effectLst/>
                <a:latin typeface="-apple-system"/>
              </a:rPr>
              <a:t>I’m currently a PhD student working with Prof. X.</a:t>
            </a:r>
          </a:p>
          <a:p>
            <a:endParaRPr lang="en-GB" sz="160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How did I become a researcher?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I did my undergrad at Sussex, and during my 3</a:t>
            </a:r>
            <a:r>
              <a:rPr lang="en-GB" sz="1600" baseline="30000" dirty="0">
                <a:solidFill>
                  <a:schemeClr val="tx1"/>
                </a:solidFill>
                <a:latin typeface="-apple-system"/>
              </a:rPr>
              <a:t>rd</a:t>
            </a:r>
            <a:r>
              <a:rPr lang="en-GB" sz="1600" dirty="0">
                <a:solidFill>
                  <a:schemeClr val="tx1"/>
                </a:solidFill>
                <a:latin typeface="-apple-system"/>
              </a:rPr>
              <a:t> year I realized that I enjoyed a module on sports psychology. I then got in touch with Professor X, who suggested to…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-apple-system"/>
              </a:rPr>
              <a:t>Why am I hoping to get from this study? </a:t>
            </a:r>
            <a:endParaRPr lang="en-GB" sz="1600" dirty="0">
              <a:solidFill>
                <a:schemeClr val="tx1"/>
              </a:solidFill>
              <a:latin typeface="-apple-system"/>
            </a:endParaRPr>
          </a:p>
          <a:p>
            <a:endParaRPr lang="en-GB" sz="16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GB" sz="1600" dirty="0">
                <a:solidFill>
                  <a:schemeClr val="tx1"/>
                </a:solidFill>
                <a:latin typeface="-apple-system"/>
              </a:rPr>
              <a:t>The results of this study will be analysed and included in my thesis on “the benefits of red wine on mood ”.</a:t>
            </a:r>
            <a:endParaRPr lang="en-GB" sz="16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66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101F-1633-9F9C-482B-F44E2FDA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3D0-2CE4-2FFD-39D4-DD7BA3EA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CC147-45B8-56D7-CB80-2E4CC11BC98D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5C6C8-F9B4-F731-F520-DDD2B90974D1}"/>
              </a:ext>
            </a:extLst>
          </p:cNvPr>
          <p:cNvSpPr/>
          <p:nvPr/>
        </p:nvSpPr>
        <p:spPr>
          <a:xfrm>
            <a:off x="96982" y="1661872"/>
            <a:ext cx="7162800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“Put yourself in the shoes of the researcher”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Make participants produce a small report</a:t>
            </a:r>
          </a:p>
          <a:p>
            <a:endParaRPr lang="en-GB" u="sng" dirty="0"/>
          </a:p>
          <a:p>
            <a:r>
              <a:rPr lang="en-GB" sz="1600" dirty="0"/>
              <a:t>Each student must write a short report about a study they participated in, with</a:t>
            </a:r>
          </a:p>
          <a:p>
            <a:pPr marL="342900" indent="-342900">
              <a:buAutoNum type="arabicPeriod"/>
            </a:pPr>
            <a:r>
              <a:rPr lang="en-GB" sz="1600" dirty="0"/>
              <a:t>A couple of sentences about what you understood the study was about.</a:t>
            </a:r>
          </a:p>
          <a:p>
            <a:pPr marL="342900" indent="-342900">
              <a:buAutoNum type="arabicPeriod"/>
            </a:pPr>
            <a:r>
              <a:rPr lang="en-GB" sz="1600" dirty="0"/>
              <a:t>Positive aspects (things that you enjoyed, questionnaires that you liked)</a:t>
            </a:r>
          </a:p>
          <a:p>
            <a:pPr marL="342900" indent="-342900">
              <a:buAutoNum type="arabicPeriod"/>
            </a:pPr>
            <a:r>
              <a:rPr lang="en-GB" sz="1600" dirty="0"/>
              <a:t>What would you improve? User experience, research design, …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r>
              <a:rPr lang="en-GB" sz="1600" u="sng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Active engagement in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Increased reflection from the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Feedback for researchers</a:t>
            </a:r>
          </a:p>
          <a:p>
            <a:pPr marL="342900" indent="-342900">
              <a:buAutoNum type="arabicPeriod"/>
            </a:pP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91B06-4119-29F6-5AD1-DF87AAFB6D3C}"/>
              </a:ext>
            </a:extLst>
          </p:cNvPr>
          <p:cNvSpPr/>
          <p:nvPr/>
        </p:nvSpPr>
        <p:spPr>
          <a:xfrm>
            <a:off x="7460673" y="1661872"/>
            <a:ext cx="3726872" cy="1600873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Outstanding question:</a:t>
            </a:r>
          </a:p>
          <a:p>
            <a:endParaRPr lang="en-GB" b="1" dirty="0"/>
          </a:p>
          <a:p>
            <a:r>
              <a:rPr lang="en-GB" b="1" dirty="0"/>
              <a:t>How to implement that at a minimal marking (staff) cost?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EA8BA-F4BA-02C4-6A19-FA631DB749F6}"/>
              </a:ext>
            </a:extLst>
          </p:cNvPr>
          <p:cNvSpPr/>
          <p:nvPr/>
        </p:nvSpPr>
        <p:spPr>
          <a:xfrm>
            <a:off x="7460673" y="3975580"/>
            <a:ext cx="3726872" cy="27508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Alternative: Mandatory feedback</a:t>
            </a:r>
          </a:p>
          <a:p>
            <a:endParaRPr lang="en-GB" b="1" dirty="0"/>
          </a:p>
          <a:p>
            <a:r>
              <a:rPr lang="en-GB" b="1" dirty="0"/>
              <a:t>Each study must add a “Feedback” free form input at the end for the participant to write. It is “checked” by the researcher and if left </a:t>
            </a:r>
            <a:r>
              <a:rPr lang="en-GB" b="1" u="sng" dirty="0"/>
              <a:t>blank</a:t>
            </a:r>
            <a:r>
              <a:rPr lang="en-GB" b="1" dirty="0"/>
              <a:t>, penalty (see action IV).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Cost on researchers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6E1C5-290D-998C-E41D-F38DEBE1FC3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9324109" y="3262745"/>
            <a:ext cx="0" cy="712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64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E38B-F3F6-F013-D834-248499A1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Feedback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4B558-A500-3D76-DFF3-AD9E557C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328" y="782503"/>
            <a:ext cx="3431590" cy="5473103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BE7A6-1806-542F-DD17-D1F75E54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25" y="1063177"/>
            <a:ext cx="3327956" cy="302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6EBEF-EF45-1319-68D1-2DA1F100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9" y="224642"/>
            <a:ext cx="4391891" cy="333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FFA0-BA52-7369-3458-8F7ACCA5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77" y="3216202"/>
            <a:ext cx="4391890" cy="364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A4217-8C30-C819-7640-8AADEADEA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25" y="4087607"/>
            <a:ext cx="3327957" cy="2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DC0D-1DDE-3245-4C0E-4806CFD3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E00A-2FC5-D850-9D2F-59D7335F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2" y="283024"/>
            <a:ext cx="10847505" cy="780153"/>
          </a:xfrm>
        </p:spPr>
        <p:txBody>
          <a:bodyPr/>
          <a:lstStyle/>
          <a:p>
            <a:r>
              <a:rPr lang="en-GB" sz="4400" dirty="0"/>
              <a:t>ACTION III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73A9D-3DA4-B543-C178-72AB2CF08F37}"/>
              </a:ext>
            </a:extLst>
          </p:cNvPr>
          <p:cNvSpPr/>
          <p:nvPr/>
        </p:nvSpPr>
        <p:spPr>
          <a:xfrm>
            <a:off x="214747" y="396010"/>
            <a:ext cx="2265218" cy="5541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Value for students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83CEB-BE01-E205-56F7-D6CC884039F5}"/>
              </a:ext>
            </a:extLst>
          </p:cNvPr>
          <p:cNvSpPr/>
          <p:nvPr/>
        </p:nvSpPr>
        <p:spPr>
          <a:xfrm>
            <a:off x="214747" y="1510466"/>
            <a:ext cx="7987144" cy="50645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Make more studies accessible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u="sng" dirty="0"/>
              <a:t>Decrease online studies inclusion criteria</a:t>
            </a:r>
          </a:p>
          <a:p>
            <a:endParaRPr lang="en-GB" b="1" dirty="0"/>
          </a:p>
          <a:p>
            <a:r>
              <a:rPr lang="en-GB" dirty="0"/>
              <a:t>For online studies: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Minimize inclusion criteria (and use them as exclusion criteria a posteriori)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Age (minor)?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usage of the screening criteria in 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on a couple of “</a:t>
            </a:r>
            <a:r>
              <a:rPr lang="en-GB" dirty="0" err="1"/>
              <a:t>megastudies</a:t>
            </a:r>
            <a:r>
              <a:rPr lang="en-GB" dirty="0"/>
              <a:t>” that run for years?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What to include? Risk of unfairness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Every ~3 years, “Sussex </a:t>
            </a:r>
            <a:r>
              <a:rPr lang="en-GB" dirty="0" err="1"/>
              <a:t>Megastudy</a:t>
            </a:r>
            <a:r>
              <a:rPr lang="en-GB" dirty="0"/>
              <a:t>” meeting to design/update?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b="1" u="sng" dirty="0"/>
              <a:t>Additional benefit</a:t>
            </a:r>
            <a:r>
              <a:rPr lang="en-GB" dirty="0"/>
              <a:t>: Creates a large pool of data for dissertation students to use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/>
              <a:t>Review process for Screening questionnaires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System of RA on SONA underutilized</a:t>
            </a:r>
          </a:p>
        </p:txBody>
      </p:sp>
      <p:pic>
        <p:nvPicPr>
          <p:cNvPr id="1026" name="Picture 2" descr="Crowd of people a big group of different people vector | Premium Vector">
            <a:extLst>
              <a:ext uri="{FF2B5EF4-FFF2-40B4-BE49-F238E27FC236}">
                <a16:creationId xmlns:a16="http://schemas.microsoft.com/office/drawing/2014/main" id="{A545E766-F165-2F4B-5673-DEBDFF1E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79" y="2867891"/>
            <a:ext cx="3752477" cy="20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9549</TotalTime>
  <Words>1349</Words>
  <Application>Microsoft Office PowerPoint</Application>
  <PresentationFormat>Widescreen</PresentationFormat>
  <Paragraphs>202</Paragraphs>
  <Slides>12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-apple-system</vt:lpstr>
      <vt:lpstr>Arial</vt:lpstr>
      <vt:lpstr>Calibri</vt:lpstr>
      <vt:lpstr>Consolas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Improving SONA Experience</vt:lpstr>
      <vt:lpstr>Current System</vt:lpstr>
      <vt:lpstr>The Problem</vt:lpstr>
      <vt:lpstr>Alternative Models</vt:lpstr>
      <vt:lpstr>Solutions</vt:lpstr>
      <vt:lpstr>ACTION I </vt:lpstr>
      <vt:lpstr>ACTION II </vt:lpstr>
      <vt:lpstr>Feedback</vt:lpstr>
      <vt:lpstr>ACTION III </vt:lpstr>
      <vt:lpstr>ACTION IV </vt:lpstr>
      <vt:lpstr>ACTION V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850</cp:revision>
  <dcterms:created xsi:type="dcterms:W3CDTF">2020-02-03T12:08:13Z</dcterms:created>
  <dcterms:modified xsi:type="dcterms:W3CDTF">2025-08-21T09:25:05Z</dcterms:modified>
</cp:coreProperties>
</file>